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4" r:id="rId8"/>
    <p:sldId id="267" r:id="rId9"/>
    <p:sldId id="265" r:id="rId10"/>
    <p:sldId id="268" r:id="rId11"/>
    <p:sldId id="269" r:id="rId12"/>
    <p:sldId id="261" r:id="rId13"/>
    <p:sldId id="262" r:id="rId14"/>
    <p:sldId id="26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2F9B7-EB94-41D8-BB6A-C05DC64A7EAE}" v="61" dt="2025-12-04T09:56:38.700"/>
    <p1510:client id="{1ECBFD05-B985-97E0-DF1A-132AE456F720}" v="236" dt="2025-12-04T02:21:04.758"/>
    <p1510:client id="{5A18BFCB-889A-7FF2-02FA-9A01CBDFB197}" v="127" dt="2025-12-03T23:24:29.706"/>
    <p1510:client id="{603BD046-8C62-2407-336A-0BFB3293776E}" v="151" dt="2025-12-03T20:02:40.342"/>
    <p1510:client id="{7088A8C7-679A-2944-AF67-890E2CE1D0B6}" v="109" dt="2025-12-04T10:18:13.327"/>
    <p1510:client id="{82A50EFD-1C33-49E4-7FA1-4D670D82AF59}" v="1" dt="2025-12-03T23:31:46.658"/>
    <p1510:client id="{9DDB20F4-115D-017C-90F8-1D61D7B7EE18}" v="1131" dt="2025-12-03T21:13:18.623"/>
    <p1510:client id="{E06710CE-8EDD-0627-8A99-C7BA8963A68F}" v="4" dt="2025-12-04T09:14:39.854"/>
    <p1510:client id="{E4039045-1B0D-BA5A-3103-F994BF6B2FE1}" v="47" dt="2025-12-04T01:31:05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9"/>
  </p:normalViewPr>
  <p:slideViewPr>
    <p:cSldViewPr snapToGrid="0">
      <p:cViewPr varScale="1">
        <p:scale>
          <a:sx n="104" d="100"/>
          <a:sy n="104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C7E59-092E-4619-AB01-BB41130FF6D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38EC85B-A70E-4ECD-BDC6-0C6DF09B3AE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 created a model that can simulate rays of light and their geodesic paths</a:t>
          </a:r>
          <a:endParaRPr lang="en-US"/>
        </a:p>
      </dgm:t>
    </dgm:pt>
    <dgm:pt modelId="{64D85B9B-5EFF-4BC9-A0B8-AAB900DB3953}" type="parTrans" cxnId="{1B803557-3CA8-465A-807D-A1F32D2A896B}">
      <dgm:prSet/>
      <dgm:spPr/>
      <dgm:t>
        <a:bodyPr/>
        <a:lstStyle/>
        <a:p>
          <a:endParaRPr lang="en-US"/>
        </a:p>
      </dgm:t>
    </dgm:pt>
    <dgm:pt modelId="{2D5D7F75-6C38-476D-A3C5-C741875AC6C0}" type="sibTrans" cxnId="{1B803557-3CA8-465A-807D-A1F32D2A896B}">
      <dgm:prSet/>
      <dgm:spPr/>
      <dgm:t>
        <a:bodyPr/>
        <a:lstStyle/>
        <a:p>
          <a:endParaRPr lang="en-US"/>
        </a:p>
      </dgm:t>
    </dgm:pt>
    <dgm:pt modelId="{67CE95A6-CB55-4E37-87F1-76886AF8606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Show how the curvature of spacetime affects photon trajectories, linking theoretical physics to practical numerical results.</a:t>
          </a:r>
          <a:endParaRPr lang="en-US"/>
        </a:p>
      </dgm:t>
    </dgm:pt>
    <dgm:pt modelId="{FEB74D9B-1B17-42B8-A732-1721266B5E40}" type="parTrans" cxnId="{3F1EB7DD-CC39-4189-BBE5-0249E93FE1D6}">
      <dgm:prSet/>
      <dgm:spPr/>
      <dgm:t>
        <a:bodyPr/>
        <a:lstStyle/>
        <a:p>
          <a:endParaRPr lang="en-US"/>
        </a:p>
      </dgm:t>
    </dgm:pt>
    <dgm:pt modelId="{2C49C227-8D34-4628-B3EF-A5ACE3FDE19A}" type="sibTrans" cxnId="{3F1EB7DD-CC39-4189-BBE5-0249E93FE1D6}">
      <dgm:prSet/>
      <dgm:spPr/>
      <dgm:t>
        <a:bodyPr/>
        <a:lstStyle/>
        <a:p>
          <a:endParaRPr lang="en-US"/>
        </a:p>
      </dgm:t>
    </dgm:pt>
    <dgm:pt modelId="{7BD696C2-FAA7-4B30-9445-E1B8B4B913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Successfully used ODEs and implemented random noise </a:t>
          </a:r>
          <a:endParaRPr lang="en-US"/>
        </a:p>
      </dgm:t>
    </dgm:pt>
    <dgm:pt modelId="{81F06423-4782-4223-BF9A-39C368A50EC4}" type="parTrans" cxnId="{22BB211F-CA20-4CD4-ACE1-6819999D0274}">
      <dgm:prSet/>
      <dgm:spPr/>
      <dgm:t>
        <a:bodyPr/>
        <a:lstStyle/>
        <a:p>
          <a:endParaRPr lang="en-US"/>
        </a:p>
      </dgm:t>
    </dgm:pt>
    <dgm:pt modelId="{7783604A-C11F-4375-B36D-19D36B1BF3DB}" type="sibTrans" cxnId="{22BB211F-CA20-4CD4-ACE1-6819999D0274}">
      <dgm:prSet/>
      <dgm:spPr/>
      <dgm:t>
        <a:bodyPr/>
        <a:lstStyle/>
        <a:p>
          <a:endParaRPr lang="en-US"/>
        </a:p>
      </dgm:t>
    </dgm:pt>
    <dgm:pt modelId="{D4C788F1-6FEB-48AB-B1DE-4C16E7F0CF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Shows how different initial conditions can impact results </a:t>
          </a:r>
          <a:endParaRPr lang="en-US"/>
        </a:p>
      </dgm:t>
    </dgm:pt>
    <dgm:pt modelId="{6797279C-2C54-48BE-A434-4CBB78CF0E2C}" type="parTrans" cxnId="{F9408B20-A2A8-4FFE-B700-2D6303B79126}">
      <dgm:prSet/>
      <dgm:spPr/>
      <dgm:t>
        <a:bodyPr/>
        <a:lstStyle/>
        <a:p>
          <a:endParaRPr lang="en-US"/>
        </a:p>
      </dgm:t>
    </dgm:pt>
    <dgm:pt modelId="{8EC9A3DC-1A62-40D5-97B1-5A0291963A1B}" type="sibTrans" cxnId="{F9408B20-A2A8-4FFE-B700-2D6303B79126}">
      <dgm:prSet/>
      <dgm:spPr/>
      <dgm:t>
        <a:bodyPr/>
        <a:lstStyle/>
        <a:p>
          <a:endParaRPr lang="en-US"/>
        </a:p>
      </dgm:t>
    </dgm:pt>
    <dgm:pt modelId="{CE40E7E7-7645-49F4-A6FA-139A2BF981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Provides an example of how simulations can help understand complex phenomena that cannot be experimented on in real life </a:t>
          </a:r>
          <a:endParaRPr lang="en-US"/>
        </a:p>
      </dgm:t>
    </dgm:pt>
    <dgm:pt modelId="{BDC64C13-0A10-4542-8499-BAEE8DE98A60}" type="parTrans" cxnId="{6F282B4A-32F5-4F0A-B82D-8E92C3B7B588}">
      <dgm:prSet/>
      <dgm:spPr/>
      <dgm:t>
        <a:bodyPr/>
        <a:lstStyle/>
        <a:p>
          <a:endParaRPr lang="en-US"/>
        </a:p>
      </dgm:t>
    </dgm:pt>
    <dgm:pt modelId="{6FF124E5-F524-416B-AA7B-56AE38CD3542}" type="sibTrans" cxnId="{6F282B4A-32F5-4F0A-B82D-8E92C3B7B588}">
      <dgm:prSet/>
      <dgm:spPr/>
      <dgm:t>
        <a:bodyPr/>
        <a:lstStyle/>
        <a:p>
          <a:endParaRPr lang="en-US"/>
        </a:p>
      </dgm:t>
    </dgm:pt>
    <dgm:pt modelId="{BFB5D370-7D55-482A-A57E-0AADACD3C146}" type="pres">
      <dgm:prSet presAssocID="{2E9C7E59-092E-4619-AB01-BB41130FF6DF}" presName="root" presStyleCnt="0">
        <dgm:presLayoutVars>
          <dgm:dir/>
          <dgm:resizeHandles val="exact"/>
        </dgm:presLayoutVars>
      </dgm:prSet>
      <dgm:spPr/>
    </dgm:pt>
    <dgm:pt modelId="{4E2C5C32-298F-404D-85F6-ECB312C89CB5}" type="pres">
      <dgm:prSet presAssocID="{238EC85B-A70E-4ECD-BDC6-0C6DF09B3AEF}" presName="compNode" presStyleCnt="0"/>
      <dgm:spPr/>
    </dgm:pt>
    <dgm:pt modelId="{22B7079B-BC16-42FD-A4DD-F6419DF41F50}" type="pres">
      <dgm:prSet presAssocID="{238EC85B-A70E-4ECD-BDC6-0C6DF09B3AEF}" presName="bgRect" presStyleLbl="bgShp" presStyleIdx="0" presStyleCnt="5"/>
      <dgm:spPr/>
    </dgm:pt>
    <dgm:pt modelId="{18F1990C-D07D-475D-9381-7C726C67C5F8}" type="pres">
      <dgm:prSet presAssocID="{238EC85B-A70E-4ECD-BDC6-0C6DF09B3AE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F799B5F-8892-4066-A685-A4B5599A7541}" type="pres">
      <dgm:prSet presAssocID="{238EC85B-A70E-4ECD-BDC6-0C6DF09B3AEF}" presName="spaceRect" presStyleCnt="0"/>
      <dgm:spPr/>
    </dgm:pt>
    <dgm:pt modelId="{BAD81D9F-09EF-43DA-8532-2BB811170CF7}" type="pres">
      <dgm:prSet presAssocID="{238EC85B-A70E-4ECD-BDC6-0C6DF09B3AEF}" presName="parTx" presStyleLbl="revTx" presStyleIdx="0" presStyleCnt="5">
        <dgm:presLayoutVars>
          <dgm:chMax val="0"/>
          <dgm:chPref val="0"/>
        </dgm:presLayoutVars>
      </dgm:prSet>
      <dgm:spPr/>
    </dgm:pt>
    <dgm:pt modelId="{1FF4AB27-4978-434A-A7B2-E2E2C47B1DEB}" type="pres">
      <dgm:prSet presAssocID="{2D5D7F75-6C38-476D-A3C5-C741875AC6C0}" presName="sibTrans" presStyleCnt="0"/>
      <dgm:spPr/>
    </dgm:pt>
    <dgm:pt modelId="{AF3966B5-F4BA-4287-89A1-F7850DD4ECC8}" type="pres">
      <dgm:prSet presAssocID="{67CE95A6-CB55-4E37-87F1-76886AF8606A}" presName="compNode" presStyleCnt="0"/>
      <dgm:spPr/>
    </dgm:pt>
    <dgm:pt modelId="{D19AE69B-97D5-4D68-B0B0-D89D473BC73F}" type="pres">
      <dgm:prSet presAssocID="{67CE95A6-CB55-4E37-87F1-76886AF8606A}" presName="bgRect" presStyleLbl="bgShp" presStyleIdx="1" presStyleCnt="5"/>
      <dgm:spPr/>
    </dgm:pt>
    <dgm:pt modelId="{9273BA40-5031-47D4-8E9D-F5EAA2E7A0C0}" type="pres">
      <dgm:prSet presAssocID="{67CE95A6-CB55-4E37-87F1-76886AF860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10580B98-573A-48BC-B4AF-4A1B8FDC0FEC}" type="pres">
      <dgm:prSet presAssocID="{67CE95A6-CB55-4E37-87F1-76886AF8606A}" presName="spaceRect" presStyleCnt="0"/>
      <dgm:spPr/>
    </dgm:pt>
    <dgm:pt modelId="{DBBD660C-8CAB-4AD5-970F-AFFAE13AF9C8}" type="pres">
      <dgm:prSet presAssocID="{67CE95A6-CB55-4E37-87F1-76886AF8606A}" presName="parTx" presStyleLbl="revTx" presStyleIdx="1" presStyleCnt="5">
        <dgm:presLayoutVars>
          <dgm:chMax val="0"/>
          <dgm:chPref val="0"/>
        </dgm:presLayoutVars>
      </dgm:prSet>
      <dgm:spPr/>
    </dgm:pt>
    <dgm:pt modelId="{8B8B08E5-1A0B-42D1-B7F5-B5F25616452A}" type="pres">
      <dgm:prSet presAssocID="{2C49C227-8D34-4628-B3EF-A5ACE3FDE19A}" presName="sibTrans" presStyleCnt="0"/>
      <dgm:spPr/>
    </dgm:pt>
    <dgm:pt modelId="{04C7499E-BBEA-43F7-8398-DC90FBE32CC7}" type="pres">
      <dgm:prSet presAssocID="{7BD696C2-FAA7-4B30-9445-E1B8B4B9139D}" presName="compNode" presStyleCnt="0"/>
      <dgm:spPr/>
    </dgm:pt>
    <dgm:pt modelId="{9E2F5D4F-EDE0-43FE-A977-99AB9072DE99}" type="pres">
      <dgm:prSet presAssocID="{7BD696C2-FAA7-4B30-9445-E1B8B4B9139D}" presName="bgRect" presStyleLbl="bgShp" presStyleIdx="2" presStyleCnt="5"/>
      <dgm:spPr/>
    </dgm:pt>
    <dgm:pt modelId="{14AAC3FC-FF1F-4C8C-A0AD-2D24FA7BD438}" type="pres">
      <dgm:prSet presAssocID="{7BD696C2-FAA7-4B30-9445-E1B8B4B9139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C0F21B8-F6CC-4204-BEE7-A200F4148EEE}" type="pres">
      <dgm:prSet presAssocID="{7BD696C2-FAA7-4B30-9445-E1B8B4B9139D}" presName="spaceRect" presStyleCnt="0"/>
      <dgm:spPr/>
    </dgm:pt>
    <dgm:pt modelId="{426A486F-BB51-45D8-B373-943C8E625955}" type="pres">
      <dgm:prSet presAssocID="{7BD696C2-FAA7-4B30-9445-E1B8B4B9139D}" presName="parTx" presStyleLbl="revTx" presStyleIdx="2" presStyleCnt="5">
        <dgm:presLayoutVars>
          <dgm:chMax val="0"/>
          <dgm:chPref val="0"/>
        </dgm:presLayoutVars>
      </dgm:prSet>
      <dgm:spPr/>
    </dgm:pt>
    <dgm:pt modelId="{75960C9A-FA56-437F-9EA3-9EF540EBB50B}" type="pres">
      <dgm:prSet presAssocID="{7783604A-C11F-4375-B36D-19D36B1BF3DB}" presName="sibTrans" presStyleCnt="0"/>
      <dgm:spPr/>
    </dgm:pt>
    <dgm:pt modelId="{8E113E36-9B3B-4199-85E8-649263DE189E}" type="pres">
      <dgm:prSet presAssocID="{D4C788F1-6FEB-48AB-B1DE-4C16E7F0CF31}" presName="compNode" presStyleCnt="0"/>
      <dgm:spPr/>
    </dgm:pt>
    <dgm:pt modelId="{DF306EA0-93AD-49FE-9061-0A5979A32A87}" type="pres">
      <dgm:prSet presAssocID="{D4C788F1-6FEB-48AB-B1DE-4C16E7F0CF31}" presName="bgRect" presStyleLbl="bgShp" presStyleIdx="3" presStyleCnt="5"/>
      <dgm:spPr/>
    </dgm:pt>
    <dgm:pt modelId="{377D4254-6718-4B74-B310-C653FE701D2B}" type="pres">
      <dgm:prSet presAssocID="{D4C788F1-6FEB-48AB-B1DE-4C16E7F0CF3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8B5875A-627A-4644-B81E-274837EBD21A}" type="pres">
      <dgm:prSet presAssocID="{D4C788F1-6FEB-48AB-B1DE-4C16E7F0CF31}" presName="spaceRect" presStyleCnt="0"/>
      <dgm:spPr/>
    </dgm:pt>
    <dgm:pt modelId="{4B76FCE4-3455-45BE-89F0-CEC45DD66ACC}" type="pres">
      <dgm:prSet presAssocID="{D4C788F1-6FEB-48AB-B1DE-4C16E7F0CF31}" presName="parTx" presStyleLbl="revTx" presStyleIdx="3" presStyleCnt="5">
        <dgm:presLayoutVars>
          <dgm:chMax val="0"/>
          <dgm:chPref val="0"/>
        </dgm:presLayoutVars>
      </dgm:prSet>
      <dgm:spPr/>
    </dgm:pt>
    <dgm:pt modelId="{E79CBC20-E528-4DFF-A760-8565CC5C47A1}" type="pres">
      <dgm:prSet presAssocID="{8EC9A3DC-1A62-40D5-97B1-5A0291963A1B}" presName="sibTrans" presStyleCnt="0"/>
      <dgm:spPr/>
    </dgm:pt>
    <dgm:pt modelId="{BCDF3581-64CC-4DCC-ADF2-FE189990FCFE}" type="pres">
      <dgm:prSet presAssocID="{CE40E7E7-7645-49F4-A6FA-139A2BF981A1}" presName="compNode" presStyleCnt="0"/>
      <dgm:spPr/>
    </dgm:pt>
    <dgm:pt modelId="{F11530EB-5135-40DB-9415-57A13E626AAC}" type="pres">
      <dgm:prSet presAssocID="{CE40E7E7-7645-49F4-A6FA-139A2BF981A1}" presName="bgRect" presStyleLbl="bgShp" presStyleIdx="4" presStyleCnt="5"/>
      <dgm:spPr/>
    </dgm:pt>
    <dgm:pt modelId="{9CE9C8E0-5519-43E0-959D-D2F0933F749E}" type="pres">
      <dgm:prSet presAssocID="{CE40E7E7-7645-49F4-A6FA-139A2BF981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A3A13C2A-9508-47A5-8B1A-24E6136669FE}" type="pres">
      <dgm:prSet presAssocID="{CE40E7E7-7645-49F4-A6FA-139A2BF981A1}" presName="spaceRect" presStyleCnt="0"/>
      <dgm:spPr/>
    </dgm:pt>
    <dgm:pt modelId="{3A038D22-B437-4623-89EC-A148AA3F13C0}" type="pres">
      <dgm:prSet presAssocID="{CE40E7E7-7645-49F4-A6FA-139A2BF981A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9B74F19-362C-49F3-B236-7BCF02A06056}" type="presOf" srcId="{67CE95A6-CB55-4E37-87F1-76886AF8606A}" destId="{DBBD660C-8CAB-4AD5-970F-AFFAE13AF9C8}" srcOrd="0" destOrd="0" presId="urn:microsoft.com/office/officeart/2018/2/layout/IconVerticalSolidList"/>
    <dgm:cxn modelId="{41BAD91A-9689-4B09-858F-A7D195739C5C}" type="presOf" srcId="{D4C788F1-6FEB-48AB-B1DE-4C16E7F0CF31}" destId="{4B76FCE4-3455-45BE-89F0-CEC45DD66ACC}" srcOrd="0" destOrd="0" presId="urn:microsoft.com/office/officeart/2018/2/layout/IconVerticalSolidList"/>
    <dgm:cxn modelId="{22BB211F-CA20-4CD4-ACE1-6819999D0274}" srcId="{2E9C7E59-092E-4619-AB01-BB41130FF6DF}" destId="{7BD696C2-FAA7-4B30-9445-E1B8B4B9139D}" srcOrd="2" destOrd="0" parTransId="{81F06423-4782-4223-BF9A-39C368A50EC4}" sibTransId="{7783604A-C11F-4375-B36D-19D36B1BF3DB}"/>
    <dgm:cxn modelId="{F9408B20-A2A8-4FFE-B700-2D6303B79126}" srcId="{2E9C7E59-092E-4619-AB01-BB41130FF6DF}" destId="{D4C788F1-6FEB-48AB-B1DE-4C16E7F0CF31}" srcOrd="3" destOrd="0" parTransId="{6797279C-2C54-48BE-A434-4CBB78CF0E2C}" sibTransId="{8EC9A3DC-1A62-40D5-97B1-5A0291963A1B}"/>
    <dgm:cxn modelId="{8B2EE835-9075-49CF-8525-3B6CE720E450}" type="presOf" srcId="{CE40E7E7-7645-49F4-A6FA-139A2BF981A1}" destId="{3A038D22-B437-4623-89EC-A148AA3F13C0}" srcOrd="0" destOrd="0" presId="urn:microsoft.com/office/officeart/2018/2/layout/IconVerticalSolidList"/>
    <dgm:cxn modelId="{6F282B4A-32F5-4F0A-B82D-8E92C3B7B588}" srcId="{2E9C7E59-092E-4619-AB01-BB41130FF6DF}" destId="{CE40E7E7-7645-49F4-A6FA-139A2BF981A1}" srcOrd="4" destOrd="0" parTransId="{BDC64C13-0A10-4542-8499-BAEE8DE98A60}" sibTransId="{6FF124E5-F524-416B-AA7B-56AE38CD3542}"/>
    <dgm:cxn modelId="{1B803557-3CA8-465A-807D-A1F32D2A896B}" srcId="{2E9C7E59-092E-4619-AB01-BB41130FF6DF}" destId="{238EC85B-A70E-4ECD-BDC6-0C6DF09B3AEF}" srcOrd="0" destOrd="0" parTransId="{64D85B9B-5EFF-4BC9-A0B8-AAB900DB3953}" sibTransId="{2D5D7F75-6C38-476D-A3C5-C741875AC6C0}"/>
    <dgm:cxn modelId="{9659A960-D3EA-4E52-969E-5725347A3720}" type="presOf" srcId="{2E9C7E59-092E-4619-AB01-BB41130FF6DF}" destId="{BFB5D370-7D55-482A-A57E-0AADACD3C146}" srcOrd="0" destOrd="0" presId="urn:microsoft.com/office/officeart/2018/2/layout/IconVerticalSolidList"/>
    <dgm:cxn modelId="{24C264A9-F1C5-4FF6-A890-D8D8A4560E58}" type="presOf" srcId="{238EC85B-A70E-4ECD-BDC6-0C6DF09B3AEF}" destId="{BAD81D9F-09EF-43DA-8532-2BB811170CF7}" srcOrd="0" destOrd="0" presId="urn:microsoft.com/office/officeart/2018/2/layout/IconVerticalSolidList"/>
    <dgm:cxn modelId="{609C92AF-FCB4-4391-A01A-8B1B8E5FA5D2}" type="presOf" srcId="{7BD696C2-FAA7-4B30-9445-E1B8B4B9139D}" destId="{426A486F-BB51-45D8-B373-943C8E625955}" srcOrd="0" destOrd="0" presId="urn:microsoft.com/office/officeart/2018/2/layout/IconVerticalSolidList"/>
    <dgm:cxn modelId="{3F1EB7DD-CC39-4189-BBE5-0249E93FE1D6}" srcId="{2E9C7E59-092E-4619-AB01-BB41130FF6DF}" destId="{67CE95A6-CB55-4E37-87F1-76886AF8606A}" srcOrd="1" destOrd="0" parTransId="{FEB74D9B-1B17-42B8-A732-1721266B5E40}" sibTransId="{2C49C227-8D34-4628-B3EF-A5ACE3FDE19A}"/>
    <dgm:cxn modelId="{E88A535D-4888-41E7-9B86-7DF01757DA41}" type="presParOf" srcId="{BFB5D370-7D55-482A-A57E-0AADACD3C146}" destId="{4E2C5C32-298F-404D-85F6-ECB312C89CB5}" srcOrd="0" destOrd="0" presId="urn:microsoft.com/office/officeart/2018/2/layout/IconVerticalSolidList"/>
    <dgm:cxn modelId="{3FF25B25-CD03-4B01-865B-11449A8D7236}" type="presParOf" srcId="{4E2C5C32-298F-404D-85F6-ECB312C89CB5}" destId="{22B7079B-BC16-42FD-A4DD-F6419DF41F50}" srcOrd="0" destOrd="0" presId="urn:microsoft.com/office/officeart/2018/2/layout/IconVerticalSolidList"/>
    <dgm:cxn modelId="{892AF8A1-99CB-4F72-A9D8-CBED18F20A84}" type="presParOf" srcId="{4E2C5C32-298F-404D-85F6-ECB312C89CB5}" destId="{18F1990C-D07D-475D-9381-7C726C67C5F8}" srcOrd="1" destOrd="0" presId="urn:microsoft.com/office/officeart/2018/2/layout/IconVerticalSolidList"/>
    <dgm:cxn modelId="{BDB8A116-876C-4326-88AF-E08F575DE9B9}" type="presParOf" srcId="{4E2C5C32-298F-404D-85F6-ECB312C89CB5}" destId="{8F799B5F-8892-4066-A685-A4B5599A7541}" srcOrd="2" destOrd="0" presId="urn:microsoft.com/office/officeart/2018/2/layout/IconVerticalSolidList"/>
    <dgm:cxn modelId="{0101E539-E2AE-4F30-A8C9-A2AA6FDACB17}" type="presParOf" srcId="{4E2C5C32-298F-404D-85F6-ECB312C89CB5}" destId="{BAD81D9F-09EF-43DA-8532-2BB811170CF7}" srcOrd="3" destOrd="0" presId="urn:microsoft.com/office/officeart/2018/2/layout/IconVerticalSolidList"/>
    <dgm:cxn modelId="{5B8180E9-FAEE-464A-BA8E-FF46C548FD11}" type="presParOf" srcId="{BFB5D370-7D55-482A-A57E-0AADACD3C146}" destId="{1FF4AB27-4978-434A-A7B2-E2E2C47B1DEB}" srcOrd="1" destOrd="0" presId="urn:microsoft.com/office/officeart/2018/2/layout/IconVerticalSolidList"/>
    <dgm:cxn modelId="{83471964-2B4D-4FB5-84A8-F3FAA5955D88}" type="presParOf" srcId="{BFB5D370-7D55-482A-A57E-0AADACD3C146}" destId="{AF3966B5-F4BA-4287-89A1-F7850DD4ECC8}" srcOrd="2" destOrd="0" presId="urn:microsoft.com/office/officeart/2018/2/layout/IconVerticalSolidList"/>
    <dgm:cxn modelId="{0ADCB6E7-98B4-453A-9AC8-68FB07E0B23D}" type="presParOf" srcId="{AF3966B5-F4BA-4287-89A1-F7850DD4ECC8}" destId="{D19AE69B-97D5-4D68-B0B0-D89D473BC73F}" srcOrd="0" destOrd="0" presId="urn:microsoft.com/office/officeart/2018/2/layout/IconVerticalSolidList"/>
    <dgm:cxn modelId="{BA1816A6-BBA4-473A-A65B-66B4A008C1D3}" type="presParOf" srcId="{AF3966B5-F4BA-4287-89A1-F7850DD4ECC8}" destId="{9273BA40-5031-47D4-8E9D-F5EAA2E7A0C0}" srcOrd="1" destOrd="0" presId="urn:microsoft.com/office/officeart/2018/2/layout/IconVerticalSolidList"/>
    <dgm:cxn modelId="{D6F26246-52E0-4DD7-B8E5-66DF53594B85}" type="presParOf" srcId="{AF3966B5-F4BA-4287-89A1-F7850DD4ECC8}" destId="{10580B98-573A-48BC-B4AF-4A1B8FDC0FEC}" srcOrd="2" destOrd="0" presId="urn:microsoft.com/office/officeart/2018/2/layout/IconVerticalSolidList"/>
    <dgm:cxn modelId="{76251A89-6886-44B1-8395-7A46BF7F64E3}" type="presParOf" srcId="{AF3966B5-F4BA-4287-89A1-F7850DD4ECC8}" destId="{DBBD660C-8CAB-4AD5-970F-AFFAE13AF9C8}" srcOrd="3" destOrd="0" presId="urn:microsoft.com/office/officeart/2018/2/layout/IconVerticalSolidList"/>
    <dgm:cxn modelId="{86E58496-17CF-4CAF-AC70-2E644572DD92}" type="presParOf" srcId="{BFB5D370-7D55-482A-A57E-0AADACD3C146}" destId="{8B8B08E5-1A0B-42D1-B7F5-B5F25616452A}" srcOrd="3" destOrd="0" presId="urn:microsoft.com/office/officeart/2018/2/layout/IconVerticalSolidList"/>
    <dgm:cxn modelId="{B00B109B-621B-4967-B8D2-FE928768F12B}" type="presParOf" srcId="{BFB5D370-7D55-482A-A57E-0AADACD3C146}" destId="{04C7499E-BBEA-43F7-8398-DC90FBE32CC7}" srcOrd="4" destOrd="0" presId="urn:microsoft.com/office/officeart/2018/2/layout/IconVerticalSolidList"/>
    <dgm:cxn modelId="{4E9EEB8A-6798-4517-8950-DBBDC2A6C52E}" type="presParOf" srcId="{04C7499E-BBEA-43F7-8398-DC90FBE32CC7}" destId="{9E2F5D4F-EDE0-43FE-A977-99AB9072DE99}" srcOrd="0" destOrd="0" presId="urn:microsoft.com/office/officeart/2018/2/layout/IconVerticalSolidList"/>
    <dgm:cxn modelId="{1BB2B5BF-DF3A-4B0A-BAD3-84DCEDBB1C3A}" type="presParOf" srcId="{04C7499E-BBEA-43F7-8398-DC90FBE32CC7}" destId="{14AAC3FC-FF1F-4C8C-A0AD-2D24FA7BD438}" srcOrd="1" destOrd="0" presId="urn:microsoft.com/office/officeart/2018/2/layout/IconVerticalSolidList"/>
    <dgm:cxn modelId="{EB74A978-6517-4023-926B-EB2C98F2CF1F}" type="presParOf" srcId="{04C7499E-BBEA-43F7-8398-DC90FBE32CC7}" destId="{1C0F21B8-F6CC-4204-BEE7-A200F4148EEE}" srcOrd="2" destOrd="0" presId="urn:microsoft.com/office/officeart/2018/2/layout/IconVerticalSolidList"/>
    <dgm:cxn modelId="{3D12F42A-2A20-4BC6-9EA1-F2C20A32BF5C}" type="presParOf" srcId="{04C7499E-BBEA-43F7-8398-DC90FBE32CC7}" destId="{426A486F-BB51-45D8-B373-943C8E625955}" srcOrd="3" destOrd="0" presId="urn:microsoft.com/office/officeart/2018/2/layout/IconVerticalSolidList"/>
    <dgm:cxn modelId="{EA29D6E0-1AF8-46C8-8199-D4C2B76EE9F9}" type="presParOf" srcId="{BFB5D370-7D55-482A-A57E-0AADACD3C146}" destId="{75960C9A-FA56-437F-9EA3-9EF540EBB50B}" srcOrd="5" destOrd="0" presId="urn:microsoft.com/office/officeart/2018/2/layout/IconVerticalSolidList"/>
    <dgm:cxn modelId="{E40D6A14-17F3-42AE-9D36-9944FC350FD6}" type="presParOf" srcId="{BFB5D370-7D55-482A-A57E-0AADACD3C146}" destId="{8E113E36-9B3B-4199-85E8-649263DE189E}" srcOrd="6" destOrd="0" presId="urn:microsoft.com/office/officeart/2018/2/layout/IconVerticalSolidList"/>
    <dgm:cxn modelId="{06F5FB80-2B7D-4B36-A46F-4170D6712510}" type="presParOf" srcId="{8E113E36-9B3B-4199-85E8-649263DE189E}" destId="{DF306EA0-93AD-49FE-9061-0A5979A32A87}" srcOrd="0" destOrd="0" presId="urn:microsoft.com/office/officeart/2018/2/layout/IconVerticalSolidList"/>
    <dgm:cxn modelId="{70D323C2-6FAE-4B9C-BF07-1C2042220570}" type="presParOf" srcId="{8E113E36-9B3B-4199-85E8-649263DE189E}" destId="{377D4254-6718-4B74-B310-C653FE701D2B}" srcOrd="1" destOrd="0" presId="urn:microsoft.com/office/officeart/2018/2/layout/IconVerticalSolidList"/>
    <dgm:cxn modelId="{9F47589E-3B76-4628-B258-2EE26352AB7F}" type="presParOf" srcId="{8E113E36-9B3B-4199-85E8-649263DE189E}" destId="{28B5875A-627A-4644-B81E-274837EBD21A}" srcOrd="2" destOrd="0" presId="urn:microsoft.com/office/officeart/2018/2/layout/IconVerticalSolidList"/>
    <dgm:cxn modelId="{37CB1DEA-270B-486A-8FAB-1EB1659C3CA3}" type="presParOf" srcId="{8E113E36-9B3B-4199-85E8-649263DE189E}" destId="{4B76FCE4-3455-45BE-89F0-CEC45DD66ACC}" srcOrd="3" destOrd="0" presId="urn:microsoft.com/office/officeart/2018/2/layout/IconVerticalSolidList"/>
    <dgm:cxn modelId="{15486DFC-C92D-4CB0-A2AA-5E4E7E2B0117}" type="presParOf" srcId="{BFB5D370-7D55-482A-A57E-0AADACD3C146}" destId="{E79CBC20-E528-4DFF-A760-8565CC5C47A1}" srcOrd="7" destOrd="0" presId="urn:microsoft.com/office/officeart/2018/2/layout/IconVerticalSolidList"/>
    <dgm:cxn modelId="{042EE9B1-A08E-47C2-BD87-258995932ABF}" type="presParOf" srcId="{BFB5D370-7D55-482A-A57E-0AADACD3C146}" destId="{BCDF3581-64CC-4DCC-ADF2-FE189990FCFE}" srcOrd="8" destOrd="0" presId="urn:microsoft.com/office/officeart/2018/2/layout/IconVerticalSolidList"/>
    <dgm:cxn modelId="{6D8FAED2-7E91-4028-B153-4F8A25A40273}" type="presParOf" srcId="{BCDF3581-64CC-4DCC-ADF2-FE189990FCFE}" destId="{F11530EB-5135-40DB-9415-57A13E626AAC}" srcOrd="0" destOrd="0" presId="urn:microsoft.com/office/officeart/2018/2/layout/IconVerticalSolidList"/>
    <dgm:cxn modelId="{5C03E26B-44B8-4FA5-9679-F88CD24AD9E8}" type="presParOf" srcId="{BCDF3581-64CC-4DCC-ADF2-FE189990FCFE}" destId="{9CE9C8E0-5519-43E0-959D-D2F0933F749E}" srcOrd="1" destOrd="0" presId="urn:microsoft.com/office/officeart/2018/2/layout/IconVerticalSolidList"/>
    <dgm:cxn modelId="{36841A31-6B1B-43E6-B939-F03391D67EEF}" type="presParOf" srcId="{BCDF3581-64CC-4DCC-ADF2-FE189990FCFE}" destId="{A3A13C2A-9508-47A5-8B1A-24E6136669FE}" srcOrd="2" destOrd="0" presId="urn:microsoft.com/office/officeart/2018/2/layout/IconVerticalSolidList"/>
    <dgm:cxn modelId="{5842FC19-68C9-45A3-AD46-73D1542CFED8}" type="presParOf" srcId="{BCDF3581-64CC-4DCC-ADF2-FE189990FCFE}" destId="{3A038D22-B437-4623-89EC-A148AA3F13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7079B-BC16-42FD-A4DD-F6419DF41F50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1990C-D07D-475D-9381-7C726C67C5F8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81D9F-09EF-43DA-8532-2BB811170CF7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We created a model that can simulate rays of light and their geodesic paths</a:t>
          </a:r>
          <a:endParaRPr lang="en-US" sz="1800" kern="1200"/>
        </a:p>
      </dsp:txBody>
      <dsp:txXfrm>
        <a:off x="836323" y="3399"/>
        <a:ext cx="9679276" cy="724089"/>
      </dsp:txXfrm>
    </dsp:sp>
    <dsp:sp modelId="{D19AE69B-97D5-4D68-B0B0-D89D473BC73F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3BA40-5031-47D4-8E9D-F5EAA2E7A0C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D660C-8CAB-4AD5-970F-AFFAE13AF9C8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Show how the curvature of spacetime affects photon trajectories, linking theoretical physics to practical numerical results.</a:t>
          </a:r>
          <a:endParaRPr lang="en-US" sz="1800" kern="1200"/>
        </a:p>
      </dsp:txBody>
      <dsp:txXfrm>
        <a:off x="836323" y="908511"/>
        <a:ext cx="9679276" cy="724089"/>
      </dsp:txXfrm>
    </dsp:sp>
    <dsp:sp modelId="{9E2F5D4F-EDE0-43FE-A977-99AB9072DE9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AC3FC-FF1F-4C8C-A0AD-2D24FA7BD438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A486F-BB51-45D8-B373-943C8E625955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Successfully used ODEs and implemented random noise </a:t>
          </a:r>
          <a:endParaRPr lang="en-US" sz="1800" kern="1200"/>
        </a:p>
      </dsp:txBody>
      <dsp:txXfrm>
        <a:off x="836323" y="1813624"/>
        <a:ext cx="9679276" cy="724089"/>
      </dsp:txXfrm>
    </dsp:sp>
    <dsp:sp modelId="{DF306EA0-93AD-49FE-9061-0A5979A32A87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D4254-6718-4B74-B310-C653FE701D2B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6FCE4-3455-45BE-89F0-CEC45DD66ACC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Shows how different initial conditions can impact results </a:t>
          </a:r>
          <a:endParaRPr lang="en-US" sz="1800" kern="1200"/>
        </a:p>
      </dsp:txBody>
      <dsp:txXfrm>
        <a:off x="836323" y="2718736"/>
        <a:ext cx="9679276" cy="724089"/>
      </dsp:txXfrm>
    </dsp:sp>
    <dsp:sp modelId="{F11530EB-5135-40DB-9415-57A13E626AA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9C8E0-5519-43E0-959D-D2F0933F749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38D22-B437-4623-89EC-A148AA3F13C0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Provides an example of how simulations can help understand complex phenomena that cannot be experimented on in real life </a:t>
          </a:r>
          <a:endParaRPr lang="en-US" sz="1800" kern="120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19F94-EBF2-4002-88A9-54D6E214A728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9A33F-1C0C-4D43-84B7-8A30E9AEDF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21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Objective:</a:t>
            </a:r>
            <a:b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Briefly outline the purpose of the project, including the main problem or system being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modeled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simulated. (modelling how light travels through a black hole)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wording: </a:t>
            </a:r>
            <a:r>
              <a:rPr lang="en-GB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"To model and simulate the trajectory of a light ray near a black hole."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 to Course Topics: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Robotics (no real relevance) 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Ordinary Differential Equations ( we use the geodesic equations and the Christoffel equations which are all ODEs)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Numbers and Probability   (we implement random gaussian noise to model extra factors)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(uhm)</a:t>
            </a:r>
          </a:p>
          <a:p>
            <a:pPr lvl="1" rtl="0" fontAlgn="base"/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Helitha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10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3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Challenges Do You Expect: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instability in ODE solutions.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 impact on results.</a:t>
            </a: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Assumptions: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Neglecting external disturbances.   ( we quite literally assumed G = c = 1 )</a:t>
            </a:r>
          </a:p>
          <a:p>
            <a:endParaRPr lang="en-GB"/>
          </a:p>
          <a:p>
            <a:r>
              <a:rPr lang="en-GB"/>
              <a:t>(Xavier and Aayan)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03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Objectives and Case Studies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you looking to simulate some particular situations/environments?</a:t>
            </a: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 Simulation Goals: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 time-frame predictions.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Monte Carlo simulations for robustness analysis.</a:t>
            </a:r>
          </a:p>
          <a:p>
            <a:r>
              <a:rPr lang="en-GB"/>
              <a:t>(</a:t>
            </a:r>
            <a:r>
              <a:rPr lang="en-GB" err="1"/>
              <a:t>Helitha</a:t>
            </a:r>
            <a:r>
              <a:rPr lang="en-GB"/>
              <a:t> 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69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Restate the importance of the project and its connection to the course concepts.</a:t>
            </a:r>
          </a:p>
          <a:p>
            <a:pPr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 technical achievements so far.</a:t>
            </a:r>
          </a:p>
          <a:p>
            <a:pPr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Emphasise the potential for the project to contribute to understanding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simulation principles.</a:t>
            </a:r>
          </a:p>
          <a:p>
            <a:r>
              <a:rPr lang="en-GB"/>
              <a:t>(</a:t>
            </a:r>
            <a:r>
              <a:rPr lang="en-GB" err="1"/>
              <a:t>Helitha</a:t>
            </a:r>
            <a:r>
              <a:rPr lang="en-GB"/>
              <a:t> 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195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funny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32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Description: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the system being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modeled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 robotic arm with two degrees of freedom designed for object manipulation."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Principles: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ODEs: Use to model joint torque and angular motion.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Numbers: Simulate noise in sensor measurements.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&amp; Statistics: Analyse system performance metrics such as error rates or efficiency.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(Aayan)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18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1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Formulation of the ODEs:</a:t>
            </a:r>
          </a:p>
          <a:p>
            <a:pPr lvl="2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equations governing the system's dynamics.</a:t>
            </a:r>
          </a:p>
          <a:p>
            <a:pPr lvl="2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Euler-Lagrange equations for robotic joint motion.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</a:t>
            </a:r>
            <a:r>
              <a:rPr lang="en-GB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2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performance metrics.</a:t>
            </a:r>
          </a:p>
          <a:p>
            <a:pPr lvl="2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Evaluate positional accuracy using statistical tools like standard deviation.</a:t>
            </a: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Tools: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software or frameworks used (e.g., MATLAB, Python libraries, ROS).</a:t>
            </a:r>
          </a:p>
          <a:p>
            <a:pPr lvl="1" rtl="0" fontAlgn="base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reasons for selection.</a:t>
            </a:r>
          </a:p>
          <a:p>
            <a:pPr rtl="0" fontAlgn="base"/>
            <a:r>
              <a:rPr lang="en-GB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Number Integration:</a:t>
            </a:r>
            <a:endParaRPr lang="en-GB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"Gaussian noise was added to simulate sensor errors.“</a:t>
            </a:r>
          </a:p>
          <a:p>
            <a:r>
              <a:rPr lang="en-GB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(Aayan)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4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where we include our figures. Could have 2 slides for these. Not much talking (just some images initially) </a:t>
            </a:r>
          </a:p>
          <a:p>
            <a:r>
              <a:rPr lang="en-GB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4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50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6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3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5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(Xavier)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9A33F-1C0C-4D43-84B7-8A30E9AEDF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9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FAA4-F69A-2E58-FF57-7C81C327C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27A9E-0132-DF96-07A9-D7A499A4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7F34B-5BCC-7DD6-9883-AD59EBEC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4C611-3CA7-86FA-BEBD-03BCD533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5DE0-F755-ACD5-8656-212D766D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26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4A36-7855-1B0A-CD75-A3297CB7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B48AA-6600-3C44-9AC3-AB22BF9C5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51DD1-830F-1D8F-7013-B0E169A0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87DBD-463D-306A-B0B7-F5C605C3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49B5-D54D-7AEF-14C6-77929B91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68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4DFF6-7429-B05F-B51C-2C482C252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18ADB-2424-981D-D5FF-1487C3F88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F7A0E-7C5A-5931-5694-EF5381DA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FE62D-621C-3BE6-471D-54823BB7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171F3-EAEA-DDDB-FDEE-151FE66A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9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6585-7489-3A9C-55AC-8CA0EF9B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7B3D-A1C6-2E5A-DFD0-2B2FB1D0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67C57-45D2-1D52-0D1B-3B6EF96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45B96-171B-EE42-A596-50FA3F2E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3718-B0EA-DAA4-A52E-D8DA727A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E4A-F859-5096-8A8A-613277EE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40B51-1D3B-56AA-9C23-76605971C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21822-F760-9C9C-A40F-35F3C0FD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321BC-FED6-4818-7426-CD422C40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56A83-3431-9006-F3DD-5CDED51D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59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D57F-2017-157C-64B2-2173F764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CB7C-7523-184A-7EAB-3C4F94786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9D0FA-9D31-5590-9C3D-BAFAC71E9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179BB-46A8-41C1-FE19-FC7A1239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AB5E1-4833-3B09-49F8-EA69E005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9B715-84AF-D9A3-E5F9-D0DC9D48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15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DC50B-F82F-7316-8479-42138227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B8EA8-1372-0F58-6447-0E1ED294C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F1C83-595B-8A68-E86F-84D82AC74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8CB69-C9E2-6184-B7E9-E5AC59E9F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6B563-70B2-9157-60C9-5452A8A0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33E8F-AEF2-1747-C504-A4638D2C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2A655-A653-D028-5861-DE5C2ECD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84A69-2145-3ED3-ABAA-EB45CFFA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03BD-946F-DFAA-934C-D9543B2B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164FB-FA54-A3F8-5A0F-E4AE2B5E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2CA12-740D-369D-6B8A-42A0C570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22D37-FEEB-0D7F-E42C-5A98D839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3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39A58-5F6D-F6EC-B266-2BFB98578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010B4-1306-1D30-329B-C5F2D657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0A26C-9799-DCE5-31DB-B03FF228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1BEF-0D3E-2146-BA85-3986DC7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04E5-DCA6-8D32-9A69-7F3FA040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7DCAA-8822-B981-A179-795D1D785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E718-FF0E-1F27-7E16-2B0E97B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55285-1FD9-915C-4BB8-1C1648F3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ADB03-06DF-E144-8A6D-563E78E7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20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0E93-9CAA-A834-F2A6-179A0D6E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0C980-1BE4-E287-E79B-C19378A98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2CA54-4925-BE6A-7DEB-A8E5AA48E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C8362-A3F0-518C-D67D-218C6536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FE8DC-8D97-DD36-6E79-0DF477E0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C339F-02E7-9593-88C0-FB9C0336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BADEB-72D1-E686-1F87-EDB603E9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D875B-9223-2867-AE84-F2657EC75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C574-C9B5-E045-1E24-08A0FF05C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FB8B06-0766-4645-B33E-DC18EBB14953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AD52-B8EF-4877-18D1-624288740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2C87D-0714-1E25-9542-8E070C335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34E65-3D24-487D-B956-42882603F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7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youtu.be/8-B6ryuBkCM?si=WjboU6oqHqLiwGTd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FB4FC-DB58-A7BF-5615-89834209B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822" y="1241659"/>
            <a:ext cx="7265278" cy="257355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6600" b="1"/>
              <a:t>Simulating the Trajectory of Light Around A Black Hole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1025F-1F8E-F075-E6F0-E5CEFD2B7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GB" sz="2000" b="1" u="sng"/>
              <a:t>Group 4</a:t>
            </a:r>
          </a:p>
          <a:p>
            <a:pPr algn="l"/>
            <a:r>
              <a:rPr lang="en-GB" sz="2000"/>
              <a:t>Xavier Parker</a:t>
            </a:r>
          </a:p>
          <a:p>
            <a:pPr algn="l"/>
            <a:r>
              <a:rPr lang="en-GB" sz="2000" err="1"/>
              <a:t>Helitha</a:t>
            </a:r>
            <a:r>
              <a:rPr lang="en-GB" sz="2000"/>
              <a:t> Cooray </a:t>
            </a:r>
          </a:p>
          <a:p>
            <a:pPr algn="l"/>
            <a:r>
              <a:rPr lang="en-GB" sz="2000"/>
              <a:t>Aayan Islam</a:t>
            </a:r>
          </a:p>
        </p:txBody>
      </p:sp>
      <p:pic>
        <p:nvPicPr>
          <p:cNvPr id="26" name="Picture 25" descr="A spiral of lights in a dark sky&#10;&#10;AI-generated content may be incorrect.">
            <a:extLst>
              <a:ext uri="{FF2B5EF4-FFF2-40B4-BE49-F238E27FC236}">
                <a16:creationId xmlns:a16="http://schemas.microsoft.com/office/drawing/2014/main" id="{0C443043-23BA-5F51-65E7-BA428B57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34" r="24248" b="-1"/>
          <a:stretch>
            <a:fillRect/>
          </a:stretch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0FC244-4D55-90DE-0982-638F9003F0BA}"/>
              </a:ext>
            </a:extLst>
          </p:cNvPr>
          <p:cNvSpPr/>
          <p:nvPr/>
        </p:nvSpPr>
        <p:spPr>
          <a:xfrm>
            <a:off x="-64577" y="-120112"/>
            <a:ext cx="12321153" cy="709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pider20.mp4">
            <a:hlinkClick r:id="" action="ppaction://media"/>
            <a:extLst>
              <a:ext uri="{FF2B5EF4-FFF2-40B4-BE49-F238E27FC236}">
                <a16:creationId xmlns:a16="http://schemas.microsoft.com/office/drawing/2014/main" id="{05CFF2B0-0521-1F05-F971-C2443A53D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738" y="0"/>
            <a:ext cx="1055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5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0FC244-4D55-90DE-0982-638F9003F0BA}"/>
              </a:ext>
            </a:extLst>
          </p:cNvPr>
          <p:cNvSpPr/>
          <p:nvPr/>
        </p:nvSpPr>
        <p:spPr>
          <a:xfrm>
            <a:off x="-64577" y="-120112"/>
            <a:ext cx="12321153" cy="709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light_rays_line50.mp4">
            <a:hlinkClick r:id="" action="ppaction://media"/>
            <a:extLst>
              <a:ext uri="{FF2B5EF4-FFF2-40B4-BE49-F238E27FC236}">
                <a16:creationId xmlns:a16="http://schemas.microsoft.com/office/drawing/2014/main" id="{FFF8EDFB-F726-4A0F-2366-3239E2797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738" y="0"/>
            <a:ext cx="1055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circle in space&#10;&#10;AI-generated content may be incorrect.">
            <a:extLst>
              <a:ext uri="{FF2B5EF4-FFF2-40B4-BE49-F238E27FC236}">
                <a16:creationId xmlns:a16="http://schemas.microsoft.com/office/drawing/2014/main" id="{A80237B5-A79D-8062-98FE-A4C9C271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" y="5761"/>
            <a:ext cx="12191999" cy="6852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98D80-886A-A5CC-B71A-D55F86A4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-3585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Challenges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0627-F7C2-3E88-0D43-8C6F3E528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94" y="1123288"/>
            <a:ext cx="10515600" cy="53381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Short time steps needed</a:t>
            </a:r>
          </a:p>
          <a:p>
            <a:r>
              <a:rPr lang="en-GB" sz="3200" dirty="0">
                <a:solidFill>
                  <a:schemeClr val="bg1"/>
                </a:solidFill>
              </a:rPr>
              <a:t>Cannot get too random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chemeClr val="bg1"/>
                </a:solidFill>
              </a:rPr>
              <a:t>G = c = 1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Geometrized units (expressed all with the same unit system) 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Reduces equation complexity </a:t>
            </a:r>
            <a:r>
              <a:rPr lang="en-GB" sz="3200">
                <a:solidFill>
                  <a:schemeClr val="bg1"/>
                </a:solidFill>
              </a:rPr>
              <a:t>and numerical </a:t>
            </a:r>
            <a:r>
              <a:rPr lang="en-GB" sz="3200" dirty="0">
                <a:solidFill>
                  <a:schemeClr val="bg1"/>
                </a:solidFill>
              </a:rPr>
              <a:t>instability </a:t>
            </a:r>
            <a:endParaRPr lang="en-GB" sz="3200">
              <a:solidFill>
                <a:schemeClr val="bg1"/>
              </a:solidFill>
            </a:endParaRPr>
          </a:p>
          <a:p>
            <a:pPr lvl="1"/>
            <a:endParaRPr lang="en-GB" sz="3200" dirty="0">
              <a:solidFill>
                <a:schemeClr val="bg1"/>
              </a:solidFill>
            </a:endParaRP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Focus on physical behaviour rather than unit conversions</a:t>
            </a:r>
          </a:p>
        </p:txBody>
      </p:sp>
      <p:pic>
        <p:nvPicPr>
          <p:cNvPr id="1026" name="Picture 2" descr="Universal Gravitation Constant Value ...">
            <a:extLst>
              <a:ext uri="{FF2B5EF4-FFF2-40B4-BE49-F238E27FC236}">
                <a16:creationId xmlns:a16="http://schemas.microsoft.com/office/drawing/2014/main" id="{5923EAEB-3DD1-A2B4-6B4D-CB17BD1DD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2"/>
          <a:stretch>
            <a:fillRect/>
          </a:stretch>
        </p:blipFill>
        <p:spPr bwMode="auto">
          <a:xfrm>
            <a:off x="5068008" y="1776723"/>
            <a:ext cx="3092319" cy="1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eed Light Value Physics Stock Vector ...">
            <a:extLst>
              <a:ext uri="{FF2B5EF4-FFF2-40B4-BE49-F238E27FC236}">
                <a16:creationId xmlns:a16="http://schemas.microsoft.com/office/drawing/2014/main" id="{E19170B8-144B-DF63-FDE0-EEBD58293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4"/>
          <a:stretch>
            <a:fillRect/>
          </a:stretch>
        </p:blipFill>
        <p:spPr bwMode="auto">
          <a:xfrm>
            <a:off x="8160327" y="1776723"/>
            <a:ext cx="2937150" cy="1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ircle in space&#10;&#10;AI-generated content may be incorrect.">
            <a:extLst>
              <a:ext uri="{FF2B5EF4-FFF2-40B4-BE49-F238E27FC236}">
                <a16:creationId xmlns:a16="http://schemas.microsoft.com/office/drawing/2014/main" id="{6215BB5A-DF41-B618-A394-54B82FF5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" y="5761"/>
            <a:ext cx="12191999" cy="6852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5C00E-9A2F-E204-343D-59D17402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Project Plans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B5012-0D40-04AD-1158-D49041DE3DE8}"/>
              </a:ext>
            </a:extLst>
          </p:cNvPr>
          <p:cNvSpPr txBox="1"/>
          <p:nvPr/>
        </p:nvSpPr>
        <p:spPr>
          <a:xfrm>
            <a:off x="489857" y="1513114"/>
            <a:ext cx="103305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Monte Carlo escape tests: </a:t>
            </a:r>
            <a:r>
              <a:rPr lang="en-US" sz="2400">
                <a:solidFill>
                  <a:schemeClr val="bg1"/>
                </a:solidFill>
              </a:rPr>
              <a:t>Conduct tests for multiple randomly sampled initial light source positions and estimate how often a photon escapes or falls in. </a:t>
            </a:r>
          </a:p>
          <a:p>
            <a:pPr marL="285750" indent="-285750">
              <a:buFont typeface="Arial"/>
              <a:buChar char="•"/>
            </a:pPr>
            <a:endParaRPr lang="en-US" sz="2400" b="1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Photon sphere interactions: </a:t>
            </a:r>
            <a:r>
              <a:rPr lang="en-US" sz="2400">
                <a:solidFill>
                  <a:schemeClr val="bg1"/>
                </a:solidFill>
              </a:rPr>
              <a:t>Analyze how many sampled rays specifically enter the unstable region, orbit, and still managed to escape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Extend to 3D: </a:t>
            </a:r>
            <a:r>
              <a:rPr lang="en-US" sz="2400">
                <a:solidFill>
                  <a:schemeClr val="bg1"/>
                </a:solidFill>
              </a:rPr>
              <a:t>Implementing a fully functional 3D simulation of photon motion around the black hole along the spacetime fabric. </a:t>
            </a: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1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A white circle in space&#10;&#10;AI-generated content may be incorrect.">
            <a:extLst>
              <a:ext uri="{FF2B5EF4-FFF2-40B4-BE49-F238E27FC236}">
                <a16:creationId xmlns:a16="http://schemas.microsoft.com/office/drawing/2014/main" id="{E6178AC2-ABD6-AFC9-03C6-68FE2D806F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" y="5761"/>
            <a:ext cx="12191999" cy="6852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6D5C0-945A-8745-8211-34065D6A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DC8A672-6F8A-3720-DC46-18D86AC3EC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7280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1774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stellar - Create meme / Meme Generator - Meme-arsenal.com">
            <a:extLst>
              <a:ext uri="{FF2B5EF4-FFF2-40B4-BE49-F238E27FC236}">
                <a16:creationId xmlns:a16="http://schemas.microsoft.com/office/drawing/2014/main" id="{8CBAD4DB-3E74-C58F-D4E2-4BA0BCCDD0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76200" y="-116367"/>
            <a:ext cx="12525375" cy="779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4F640-A861-50A4-96BB-0169D156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24415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Thanks for listening! </a:t>
            </a:r>
          </a:p>
        </p:txBody>
      </p:sp>
    </p:spTree>
    <p:extLst>
      <p:ext uri="{BB962C8B-B14F-4D97-AF65-F5344CB8AC3E}">
        <p14:creationId xmlns:p14="http://schemas.microsoft.com/office/powerpoint/2010/main" val="272675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circle in space&#10;&#10;AI-generated content may be incorrect.">
            <a:extLst>
              <a:ext uri="{FF2B5EF4-FFF2-40B4-BE49-F238E27FC236}">
                <a16:creationId xmlns:a16="http://schemas.microsoft.com/office/drawing/2014/main" id="{2EB4E0D6-DDC1-F497-EFB5-41DA63D850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56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6688" y="4225"/>
            <a:ext cx="12364063" cy="6853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A5620-F5CF-882A-05F2-6BAD6B3E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" y="-204254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Introduction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93659-AB8A-FA3A-F928-45BFB9F4A883}"/>
              </a:ext>
            </a:extLst>
          </p:cNvPr>
          <p:cNvSpPr txBox="1"/>
          <p:nvPr/>
        </p:nvSpPr>
        <p:spPr>
          <a:xfrm>
            <a:off x="1772" y="650713"/>
            <a:ext cx="4782666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Light bends in curved spacetime: 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Photons follow the curvature of spacetime.</a:t>
            </a:r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Spacetime "bends" in the presence of a massive object.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Geodesics = light's autopilot</a:t>
            </a:r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Light travels along </a:t>
            </a:r>
            <a:r>
              <a:rPr lang="en-US" sz="1600" b="1" dirty="0">
                <a:solidFill>
                  <a:schemeClr val="bg1"/>
                </a:solidFill>
              </a:rPr>
              <a:t>null geodesics - </a:t>
            </a:r>
            <a:r>
              <a:rPr lang="en-US" sz="1600" dirty="0">
                <a:solidFill>
                  <a:schemeClr val="bg1"/>
                </a:solidFill>
              </a:rPr>
              <a:t>the straightest possible paths in spacetime.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Black holes are gravity gone wild</a:t>
            </a:r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Results in the extreme curvature of surrounding spacetime, trapping any light going past the event horizon. 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F112-0341-BC63-01B2-F2D216FC220A}"/>
              </a:ext>
            </a:extLst>
          </p:cNvPr>
          <p:cNvSpPr txBox="1"/>
          <p:nvPr/>
        </p:nvSpPr>
        <p:spPr>
          <a:xfrm>
            <a:off x="153586" y="4096977"/>
            <a:ext cx="4188562" cy="255389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goal: </a:t>
            </a:r>
            <a:r>
              <a:rPr lang="en-US" dirty="0">
                <a:solidFill>
                  <a:schemeClr val="bg1"/>
                </a:solidFill>
              </a:rPr>
              <a:t>Simulate the behavior of light around a </a:t>
            </a:r>
            <a:r>
              <a:rPr lang="en-US" b="1" dirty="0" err="1">
                <a:solidFill>
                  <a:schemeClr val="bg1"/>
                </a:solidFill>
              </a:rPr>
              <a:t>Schwarzchild</a:t>
            </a:r>
            <a:r>
              <a:rPr lang="en-US" b="1" dirty="0">
                <a:solidFill>
                  <a:schemeClr val="bg1"/>
                </a:solidFill>
              </a:rPr>
              <a:t> (</a:t>
            </a:r>
            <a:r>
              <a:rPr lang="en-US" dirty="0">
                <a:solidFill>
                  <a:schemeClr val="bg1"/>
                </a:solidFill>
              </a:rPr>
              <a:t>non-rotating, symmetric) black hole.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How:  </a:t>
            </a:r>
            <a:r>
              <a:rPr lang="en-US" dirty="0">
                <a:solidFill>
                  <a:schemeClr val="bg1"/>
                </a:solidFill>
              </a:rPr>
              <a:t>Solve the photon geodesics ODEs and use random sampling to generate light paths from different sources.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022C7B-B633-7CFF-6CC2-38430D293301}"/>
              </a:ext>
            </a:extLst>
          </p:cNvPr>
          <p:cNvGrpSpPr/>
          <p:nvPr/>
        </p:nvGrpSpPr>
        <p:grpSpPr>
          <a:xfrm>
            <a:off x="4638233" y="767537"/>
            <a:ext cx="7107273" cy="4910173"/>
            <a:chOff x="4644864" y="115484"/>
            <a:chExt cx="7357628" cy="47781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EFB150-50F9-881D-A24E-B038AEC5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4864" y="115484"/>
              <a:ext cx="7357628" cy="4778133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D38CE3-D14C-38D3-53AA-5A0A55FE94E0}"/>
                </a:ext>
              </a:extLst>
            </p:cNvPr>
            <p:cNvCxnSpPr/>
            <p:nvPr/>
          </p:nvCxnSpPr>
          <p:spPr>
            <a:xfrm flipV="1">
              <a:off x="6359834" y="986875"/>
              <a:ext cx="1247846" cy="9568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C123C8-1390-9217-467C-48F11B355B4E}"/>
                </a:ext>
              </a:extLst>
            </p:cNvPr>
            <p:cNvSpPr txBox="1"/>
            <p:nvPr/>
          </p:nvSpPr>
          <p:spPr>
            <a:xfrm>
              <a:off x="5262383" y="932733"/>
              <a:ext cx="1459831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rgbClr val="FFFF00"/>
                  </a:solidFill>
                </a:rPr>
                <a:t>photon sphere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C00D493-EF52-50F3-F79E-FA572A638D05}"/>
                </a:ext>
              </a:extLst>
            </p:cNvPr>
            <p:cNvCxnSpPr/>
            <p:nvPr/>
          </p:nvCxnSpPr>
          <p:spPr>
            <a:xfrm flipH="1" flipV="1">
              <a:off x="8562760" y="1083413"/>
              <a:ext cx="594990" cy="564912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A91FD-9928-A3C2-1426-B1529438F582}"/>
                </a:ext>
              </a:extLst>
            </p:cNvPr>
            <p:cNvSpPr txBox="1"/>
            <p:nvPr/>
          </p:nvSpPr>
          <p:spPr>
            <a:xfrm>
              <a:off x="9190121" y="1538610"/>
              <a:ext cx="157842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event horizon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A5BFD5-3E73-073A-D5F2-06AF26B43478}"/>
                </a:ext>
              </a:extLst>
            </p:cNvPr>
            <p:cNvCxnSpPr/>
            <p:nvPr/>
          </p:nvCxnSpPr>
          <p:spPr>
            <a:xfrm flipH="1">
              <a:off x="8218714" y="3713175"/>
              <a:ext cx="289044" cy="12461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8A63A0-5012-A3C4-16B9-563D18AAFBFA}"/>
                </a:ext>
              </a:extLst>
            </p:cNvPr>
            <p:cNvSpPr txBox="1"/>
            <p:nvPr/>
          </p:nvSpPr>
          <p:spPr>
            <a:xfrm>
              <a:off x="8436715" y="3529263"/>
              <a:ext cx="99060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200" b="1">
                  <a:solidFill>
                    <a:schemeClr val="bg1"/>
                  </a:solidFill>
                </a:rPr>
                <a:t>singularity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5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circle in space&#10;&#10;AI-generated content may be incorrect.">
            <a:extLst>
              <a:ext uri="{FF2B5EF4-FFF2-40B4-BE49-F238E27FC236}">
                <a16:creationId xmlns:a16="http://schemas.microsoft.com/office/drawing/2014/main" id="{1E2C3867-8802-6163-93D6-7040ECE2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15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0F3C1-5F5E-BBC8-8E50-0E7F8CDC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75" y="101984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Background and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995BC-A63C-7B70-D516-8980EE80E708}"/>
              </a:ext>
            </a:extLst>
          </p:cNvPr>
          <p:cNvSpPr txBox="1"/>
          <p:nvPr/>
        </p:nvSpPr>
        <p:spPr>
          <a:xfrm>
            <a:off x="196645" y="1219530"/>
            <a:ext cx="496388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b="1" u="sng">
                <a:solidFill>
                  <a:schemeClr val="bg1"/>
                </a:solidFill>
              </a:rPr>
              <a:t>System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Modelling the path a ray of light takes when near a black 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Done by using the geodesic equations and Christoffel symbols</a:t>
            </a:r>
          </a:p>
        </p:txBody>
      </p:sp>
      <p:pic>
        <p:nvPicPr>
          <p:cNvPr id="1026" name="Picture 2" descr="The Schwarzschild Radius - Perth ...">
            <a:extLst>
              <a:ext uri="{FF2B5EF4-FFF2-40B4-BE49-F238E27FC236}">
                <a16:creationId xmlns:a16="http://schemas.microsoft.com/office/drawing/2014/main" id="{C6D0FF0F-18D3-AAFE-358B-BB54F8829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1" y="2635120"/>
            <a:ext cx="1711778" cy="120079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C85E-41DE-E524-BB4C-29E880374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739" y="3073781"/>
            <a:ext cx="8403939" cy="107807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28" name="Picture 4" descr="Geodesic Equation Derivation | General ...">
            <a:extLst>
              <a:ext uri="{FF2B5EF4-FFF2-40B4-BE49-F238E27FC236}">
                <a16:creationId xmlns:a16="http://schemas.microsoft.com/office/drawing/2014/main" id="{80F4C250-5D5A-E3C7-3F65-3E883A01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7" y="4818778"/>
            <a:ext cx="2857500" cy="160020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059245-6440-2B3A-08E4-57D4EADFEC16}"/>
              </a:ext>
            </a:extLst>
          </p:cNvPr>
          <p:cNvSpPr txBox="1"/>
          <p:nvPr/>
        </p:nvSpPr>
        <p:spPr>
          <a:xfrm>
            <a:off x="3544982" y="5614567"/>
            <a:ext cx="2462592" cy="408623"/>
          </a:xfrm>
          <a:prstGeom prst="roundRect">
            <a:avLst/>
          </a:prstGeom>
          <a:solidFill>
            <a:srgbClr val="ED7D3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/>
              <a:t>Christoffel symbols 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2915B1-CD8D-B2A5-D98C-A1A575EF271E}"/>
              </a:ext>
            </a:extLst>
          </p:cNvPr>
          <p:cNvCxnSpPr>
            <a:cxnSpLocks/>
            <a:stCxn id="18" idx="1"/>
            <a:endCxn id="1028" idx="3"/>
          </p:cNvCxnSpPr>
          <p:nvPr/>
        </p:nvCxnSpPr>
        <p:spPr>
          <a:xfrm flipH="1" flipV="1">
            <a:off x="2972077" y="5618878"/>
            <a:ext cx="572905" cy="20000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0FB330-1699-CFD1-E832-2BD44A32C9CE}"/>
              </a:ext>
            </a:extLst>
          </p:cNvPr>
          <p:cNvSpPr txBox="1"/>
          <p:nvPr/>
        </p:nvSpPr>
        <p:spPr>
          <a:xfrm>
            <a:off x="6489290" y="1317523"/>
            <a:ext cx="525780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u="sng">
                <a:solidFill>
                  <a:schemeClr val="bg1"/>
                </a:solidFill>
              </a:rPr>
              <a:t>Relevant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Used ODEs to measure the change in angular distance and velocity.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Implemented </a:t>
            </a:r>
            <a:r>
              <a:rPr lang="en-GB" b="1">
                <a:solidFill>
                  <a:schemeClr val="bg1"/>
                </a:solidFill>
              </a:rPr>
              <a:t>Gaussian noise</a:t>
            </a:r>
            <a:r>
              <a:rPr lang="en-GB">
                <a:solidFill>
                  <a:schemeClr val="bg1"/>
                </a:solidFill>
              </a:rPr>
              <a:t> to account for real world uncertainties such as other fields and celestial bodies.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6F60D-C135-6609-97D4-CD399465906A}"/>
              </a:ext>
            </a:extLst>
          </p:cNvPr>
          <p:cNvSpPr txBox="1"/>
          <p:nvPr/>
        </p:nvSpPr>
        <p:spPr>
          <a:xfrm>
            <a:off x="3380351" y="2451178"/>
            <a:ext cx="2554318" cy="408623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/>
              <a:t>Schwarzschild radius 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F2BA8B-976A-7410-75AA-3B8203396BA6}"/>
              </a:ext>
            </a:extLst>
          </p:cNvPr>
          <p:cNvCxnSpPr>
            <a:stCxn id="19" idx="1"/>
          </p:cNvCxnSpPr>
          <p:nvPr/>
        </p:nvCxnSpPr>
        <p:spPr>
          <a:xfrm flipH="1">
            <a:off x="2059271" y="2691208"/>
            <a:ext cx="1285362" cy="2135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272308-5EFA-F10D-D956-BA0CE623DAE5}"/>
              </a:ext>
            </a:extLst>
          </p:cNvPr>
          <p:cNvCxnSpPr>
            <a:cxnSpLocks/>
          </p:cNvCxnSpPr>
          <p:nvPr/>
        </p:nvCxnSpPr>
        <p:spPr>
          <a:xfrm>
            <a:off x="5208957" y="2772244"/>
            <a:ext cx="315091" cy="58473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75065E2C-AB7A-0EEE-61AB-F70EE5CA812F}"/>
              </a:ext>
            </a:extLst>
          </p:cNvPr>
          <p:cNvSpPr/>
          <p:nvPr/>
        </p:nvSpPr>
        <p:spPr>
          <a:xfrm rot="5400000">
            <a:off x="7513959" y="440699"/>
            <a:ext cx="716921" cy="8143371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CA799-1E75-F50D-46DD-CA69E398C837}"/>
              </a:ext>
            </a:extLst>
          </p:cNvPr>
          <p:cNvSpPr txBox="1"/>
          <p:nvPr/>
        </p:nvSpPr>
        <p:spPr>
          <a:xfrm>
            <a:off x="8339204" y="3944145"/>
            <a:ext cx="2462592" cy="408623"/>
          </a:xfrm>
          <a:prstGeom prst="roundRect">
            <a:avLst/>
          </a:prstGeom>
          <a:solidFill>
            <a:srgbClr val="ED7D3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/>
              <a:t>Affine Parameter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82585-A3FF-48CB-8585-F6C1497516D2}"/>
              </a:ext>
            </a:extLst>
          </p:cNvPr>
          <p:cNvSpPr txBox="1"/>
          <p:nvPr/>
        </p:nvSpPr>
        <p:spPr>
          <a:xfrm>
            <a:off x="6492068" y="4873161"/>
            <a:ext cx="2462592" cy="408623"/>
          </a:xfrm>
          <a:prstGeom prst="roundRect">
            <a:avLst/>
          </a:prstGeom>
          <a:solidFill>
            <a:srgbClr val="ED7D3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/>
              <a:t>Geodesic equation</a:t>
            </a:r>
          </a:p>
        </p:txBody>
      </p:sp>
    </p:spTree>
    <p:extLst>
      <p:ext uri="{BB962C8B-B14F-4D97-AF65-F5344CB8AC3E}">
        <p14:creationId xmlns:p14="http://schemas.microsoft.com/office/powerpoint/2010/main" val="303905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5" grpId="0" animBg="1"/>
      <p:bldP spid="9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circle in space&#10;&#10;AI-generated content may be incorrect.">
            <a:extLst>
              <a:ext uri="{FF2B5EF4-FFF2-40B4-BE49-F238E27FC236}">
                <a16:creationId xmlns:a16="http://schemas.microsoft.com/office/drawing/2014/main" id="{93B04D97-83FC-4AA9-5790-6B1888B562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8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025" y="0"/>
            <a:ext cx="12191999" cy="6852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52B345-9E54-2D67-4DAD-1E3162B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837"/>
            <a:ext cx="10515600" cy="1325563"/>
          </a:xfrm>
        </p:spPr>
        <p:txBody>
          <a:bodyPr/>
          <a:lstStyle/>
          <a:p>
            <a:r>
              <a:rPr lang="en-GB" b="1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22FAF-38E0-DA0E-48F1-D83FA3106547}"/>
              </a:ext>
            </a:extLst>
          </p:cNvPr>
          <p:cNvSpPr txBox="1"/>
          <p:nvPr/>
        </p:nvSpPr>
        <p:spPr>
          <a:xfrm>
            <a:off x="-2359" y="751344"/>
            <a:ext cx="3628142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u="sng">
                <a:solidFill>
                  <a:schemeClr val="bg1"/>
                </a:solidFill>
              </a:rPr>
              <a:t>How did we model this </a:t>
            </a:r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Assume Null conditions (set the Schwarzschild equation to 0)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Solve for each relevant Christoffel symbol.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r>
              <a:rPr lang="en-GB" b="1" u="sng">
                <a:solidFill>
                  <a:schemeClr val="bg1"/>
                </a:solidFill>
              </a:rPr>
              <a:t>What software did we use? </a:t>
            </a: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endParaRPr lang="en-GB" b="1" u="sng">
              <a:solidFill>
                <a:schemeClr val="bg1"/>
              </a:solidFill>
            </a:endParaRPr>
          </a:p>
          <a:p>
            <a:r>
              <a:rPr lang="en-GB" b="1" u="sng">
                <a:solidFill>
                  <a:schemeClr val="bg1"/>
                </a:solidFill>
              </a:rPr>
              <a:t>Why MATLAB?</a:t>
            </a:r>
            <a:endParaRPr lang="en-GB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Built-in ODE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Easy to plot/ animate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83A8A-88C2-B7A7-0961-9DA2AA52CFA4}"/>
              </a:ext>
            </a:extLst>
          </p:cNvPr>
          <p:cNvSpPr txBox="1"/>
          <p:nvPr/>
        </p:nvSpPr>
        <p:spPr>
          <a:xfrm>
            <a:off x="3618725" y="2523821"/>
            <a:ext cx="327815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u="sng">
                <a:solidFill>
                  <a:schemeClr val="bg1"/>
                </a:solidFill>
              </a:rPr>
              <a:t>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Light gets pulled towards the black 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Path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Light spirals around the black hole and escapes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Light is completely absorbed by the black hole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Each simulation run is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7FAF7-B913-E9B2-F928-09298AFBA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638" y="0"/>
            <a:ext cx="5024362" cy="2993103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9416D-0F8B-94B1-5D86-5BCB27BC0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108" y="2996644"/>
            <a:ext cx="5018866" cy="101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1CFB1-D95D-C986-D5E2-8A7C5DAFB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638" y="4011750"/>
            <a:ext cx="5022200" cy="919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5767C-5850-48CF-AABF-1D44F5A9D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8996" y="4790562"/>
            <a:ext cx="5022978" cy="2067438"/>
          </a:xfrm>
          <a:prstGeom prst="rect">
            <a:avLst/>
          </a:prstGeom>
        </p:spPr>
      </p:pic>
      <p:pic>
        <p:nvPicPr>
          <p:cNvPr id="3" name="Picture 2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0408DFAF-FD94-9EFD-1B70-20AF3C65A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53" y="2857499"/>
            <a:ext cx="2307620" cy="2075448"/>
          </a:xfrm>
          <a:prstGeom prst="rect">
            <a:avLst/>
          </a:prstGeom>
        </p:spPr>
      </p:pic>
      <p:pic>
        <p:nvPicPr>
          <p:cNvPr id="8" name="Picture 7" descr="A yellow object with a grid and a white arrow pointing to it&#10;&#10;AI-generated content may be incorrect.">
            <a:extLst>
              <a:ext uri="{FF2B5EF4-FFF2-40B4-BE49-F238E27FC236}">
                <a16:creationId xmlns:a16="http://schemas.microsoft.com/office/drawing/2014/main" id="{7BD61229-30BD-8157-DC94-9B58EABBA1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1029" y="231430"/>
            <a:ext cx="3392392" cy="1940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9688C3-50B6-D8E1-E7C2-D3062979C272}"/>
              </a:ext>
            </a:extLst>
          </p:cNvPr>
          <p:cNvSpPr txBox="1"/>
          <p:nvPr/>
        </p:nvSpPr>
        <p:spPr>
          <a:xfrm>
            <a:off x="3738315" y="2123254"/>
            <a:ext cx="3518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https://youtu.be/8-B6ryuBkCM?si=WjboU6oqHqLiwGTd</a:t>
            </a:r>
            <a:r>
              <a:rPr lang="en-GB" sz="10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55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circle in space&#10;&#10;AI-generated content may be incorrect.">
            <a:extLst>
              <a:ext uri="{FF2B5EF4-FFF2-40B4-BE49-F238E27FC236}">
                <a16:creationId xmlns:a16="http://schemas.microsoft.com/office/drawing/2014/main" id="{702B26E3-1FA8-93FA-EECE-40300CCC52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4000"/>
                    </a14:imgEffect>
                    <a14:imgEffect>
                      <a14:brightnessContrast bright="-56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762"/>
            <a:ext cx="12191999" cy="6852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6815C-5294-47EC-507E-9CF330AC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Preliminary Results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of a black hole&#10;&#10;Description automatically generated">
            <a:extLst>
              <a:ext uri="{FF2B5EF4-FFF2-40B4-BE49-F238E27FC236}">
                <a16:creationId xmlns:a16="http://schemas.microsoft.com/office/drawing/2014/main" id="{7F6FC18A-71EA-BCDB-F43A-C08278717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2642616"/>
            <a:ext cx="5547358" cy="36057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4" name="Picture 13" descr="A graph with a dotted line and a dotted line&#10;&#10;Description automatically generated">
            <a:extLst>
              <a:ext uri="{FF2B5EF4-FFF2-40B4-BE49-F238E27FC236}">
                <a16:creationId xmlns:a16="http://schemas.microsoft.com/office/drawing/2014/main" id="{BBEF6DAF-86C9-4FFE-5258-7802ACD9F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5" y="2642616"/>
            <a:ext cx="5547358" cy="36057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1863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graph with a dotted line and a dotted line&#10;&#10;Description automatically generated">
            <a:extLst>
              <a:ext uri="{FF2B5EF4-FFF2-40B4-BE49-F238E27FC236}">
                <a16:creationId xmlns:a16="http://schemas.microsoft.com/office/drawing/2014/main" id="{E918E7EC-725C-20E1-D1E7-1FA0BCD07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9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graph of a black hole&#10;&#10;Description automatically generated">
            <a:extLst>
              <a:ext uri="{FF2B5EF4-FFF2-40B4-BE49-F238E27FC236}">
                <a16:creationId xmlns:a16="http://schemas.microsoft.com/office/drawing/2014/main" id="{882D61EF-2ABF-CA86-1835-2415ED59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0FC244-4D55-90DE-0982-638F9003F0BA}"/>
              </a:ext>
            </a:extLst>
          </p:cNvPr>
          <p:cNvSpPr/>
          <p:nvPr/>
        </p:nvSpPr>
        <p:spPr>
          <a:xfrm>
            <a:off x="-64577" y="-120112"/>
            <a:ext cx="12321153" cy="709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lackhole_simulation1.mp4">
            <a:hlinkClick r:id="" action="ppaction://media"/>
            <a:extLst>
              <a:ext uri="{FF2B5EF4-FFF2-40B4-BE49-F238E27FC236}">
                <a16:creationId xmlns:a16="http://schemas.microsoft.com/office/drawing/2014/main" id="{E8463EEF-8A23-01C8-2BD8-62839716D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738" y="11289"/>
            <a:ext cx="1055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0FC244-4D55-90DE-0982-638F9003F0BA}"/>
              </a:ext>
            </a:extLst>
          </p:cNvPr>
          <p:cNvSpPr/>
          <p:nvPr/>
        </p:nvSpPr>
        <p:spPr>
          <a:xfrm>
            <a:off x="-64577" y="-120112"/>
            <a:ext cx="12321153" cy="70982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lackhole_simulation2.mp4">
            <a:hlinkClick r:id="" action="ppaction://media"/>
            <a:extLst>
              <a:ext uri="{FF2B5EF4-FFF2-40B4-BE49-F238E27FC236}">
                <a16:creationId xmlns:a16="http://schemas.microsoft.com/office/drawing/2014/main" id="{5B0FC36B-9352-05BE-9E3A-6FD66AB679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078" y="11430"/>
            <a:ext cx="10569844" cy="68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Macintosh PowerPoint</Application>
  <PresentationFormat>Widescreen</PresentationFormat>
  <Paragraphs>151</Paragraphs>
  <Slides>15</Slides>
  <Notes>14</Notes>
  <HiddenSlides>1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Simulating the Trajectory of Light Around A Black Hole</vt:lpstr>
      <vt:lpstr>Introduction </vt:lpstr>
      <vt:lpstr>Background and Context</vt:lpstr>
      <vt:lpstr>Methodology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Assumptions</vt:lpstr>
      <vt:lpstr>Project Plans</vt:lpstr>
      <vt:lpstr>Conclusion</vt:lpstr>
      <vt:lpstr>Thanks for listening!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the trajectory of light around a black hole</dc:title>
  <dc:creator>Islam, Aayan</dc:creator>
  <cp:lastModifiedBy>Parker, Xavier</cp:lastModifiedBy>
  <cp:revision>2</cp:revision>
  <dcterms:created xsi:type="dcterms:W3CDTF">2025-11-27T22:26:33Z</dcterms:created>
  <dcterms:modified xsi:type="dcterms:W3CDTF">2025-12-04T10:18:13Z</dcterms:modified>
</cp:coreProperties>
</file>